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3"/>
  </p:notesMasterIdLst>
  <p:handoutMasterIdLst>
    <p:handoutMasterId r:id="rId14"/>
  </p:handoutMasterIdLst>
  <p:sldIdLst>
    <p:sldId id="693" r:id="rId2"/>
    <p:sldId id="704" r:id="rId3"/>
    <p:sldId id="702" r:id="rId4"/>
    <p:sldId id="703" r:id="rId5"/>
    <p:sldId id="711" r:id="rId6"/>
    <p:sldId id="705" r:id="rId7"/>
    <p:sldId id="707" r:id="rId8"/>
    <p:sldId id="706" r:id="rId9"/>
    <p:sldId id="708" r:id="rId10"/>
    <p:sldId id="709" r:id="rId11"/>
    <p:sldId id="710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FF8800"/>
    <a:srgbClr val="DDDDBB"/>
    <a:srgbClr val="E5E5CD"/>
    <a:srgbClr val="8899AA"/>
    <a:srgbClr val="99AABB"/>
    <a:srgbClr val="FF7700"/>
    <a:srgbClr val="CF6711"/>
    <a:srgbClr val="3C7697"/>
    <a:srgbClr val="00B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610" autoAdjust="0"/>
  </p:normalViewPr>
  <p:slideViewPr>
    <p:cSldViewPr snapToGrid="0">
      <p:cViewPr varScale="1">
        <p:scale>
          <a:sx n="100" d="100"/>
          <a:sy n="100" d="100"/>
        </p:scale>
        <p:origin x="-216" y="-102"/>
      </p:cViewPr>
      <p:guideLst>
        <p:guide orient="horz" pos="120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2286" y="-390"/>
      </p:cViewPr>
      <p:guideLst>
        <p:guide orient="horz" pos="2929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ntaregion\shares\tpdcommon\Model_Application\Air%20Quality\MOVES\Maintenance_Plans\Inventories_for_EPD\Future%20Year%20MVEB%20Tes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ntaregion\shares\tpdcommon\Model_Application\Air%20Quality\MOVES\Maintenance_Plans\Inventories_for_EPD\Future%20Year%20MVEB%20Tes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tlantaregion\shares\tpdcommon\Model_Application\Air%20Quality\MOVES\Maintenance_Plans\Inventories_for_EPD\Future%20Year%20MVEB%20Tes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Comparison!$A$3</c:f>
              <c:strCache>
                <c:ptCount val="1"/>
                <c:pt idx="0">
                  <c:v>Nox Sum</c:v>
                </c:pt>
              </c:strCache>
            </c:strRef>
          </c:tx>
          <c:cat>
            <c:numRef>
              <c:f>Comparison!$C$1:$E$1</c:f>
              <c:numCache>
                <c:formatCode>General</c:formatCode>
                <c:ptCount val="3"/>
                <c:pt idx="0">
                  <c:v>2024</c:v>
                </c:pt>
                <c:pt idx="1">
                  <c:v>2030</c:v>
                </c:pt>
                <c:pt idx="2">
                  <c:v>2040</c:v>
                </c:pt>
              </c:numCache>
            </c:numRef>
          </c:cat>
          <c:val>
            <c:numRef>
              <c:f>Comparison!$C$3:$E$3</c:f>
              <c:numCache>
                <c:formatCode>0.00</c:formatCode>
                <c:ptCount val="3"/>
                <c:pt idx="0">
                  <c:v>99.395811140905579</c:v>
                </c:pt>
                <c:pt idx="1">
                  <c:v>95.078724581359751</c:v>
                </c:pt>
                <c:pt idx="2">
                  <c:v>103.42283290145789</c:v>
                </c:pt>
              </c:numCache>
            </c:numRef>
          </c:val>
        </c:ser>
        <c:ser>
          <c:idx val="1"/>
          <c:order val="1"/>
          <c:tx>
            <c:strRef>
              <c:f>Comparison!$A$4</c:f>
              <c:strCache>
                <c:ptCount val="1"/>
                <c:pt idx="0">
                  <c:v>VOC Sum</c:v>
                </c:pt>
              </c:strCache>
            </c:strRef>
          </c:tx>
          <c:cat>
            <c:numRef>
              <c:f>Comparison!$C$1:$E$1</c:f>
              <c:numCache>
                <c:formatCode>General</c:formatCode>
                <c:ptCount val="3"/>
                <c:pt idx="0">
                  <c:v>2024</c:v>
                </c:pt>
                <c:pt idx="1">
                  <c:v>2030</c:v>
                </c:pt>
                <c:pt idx="2">
                  <c:v>2040</c:v>
                </c:pt>
              </c:numCache>
            </c:numRef>
          </c:cat>
          <c:val>
            <c:numRef>
              <c:f>Comparison!$C$4:$E$4</c:f>
              <c:numCache>
                <c:formatCode>0.00</c:formatCode>
                <c:ptCount val="3"/>
                <c:pt idx="0">
                  <c:v>62.508409626775936</c:v>
                </c:pt>
                <c:pt idx="1">
                  <c:v>62.572789107007445</c:v>
                </c:pt>
                <c:pt idx="2">
                  <c:v>70.972044033880948</c:v>
                </c:pt>
              </c:numCache>
            </c:numRef>
          </c:val>
        </c:ser>
        <c:axId val="65012864"/>
        <c:axId val="65014400"/>
      </c:barChart>
      <c:catAx>
        <c:axId val="650128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5014400"/>
        <c:crosses val="autoZero"/>
        <c:auto val="1"/>
        <c:lblAlgn val="ctr"/>
        <c:lblOffset val="100"/>
      </c:catAx>
      <c:valAx>
        <c:axId val="65014400"/>
        <c:scaling>
          <c:orientation val="minMax"/>
          <c:min val="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Emissions (tons per day)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501286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5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Comparison!$A$8</c:f>
              <c:strCache>
                <c:ptCount val="1"/>
                <c:pt idx="0">
                  <c:v>Nox Sum</c:v>
                </c:pt>
              </c:strCache>
            </c:strRef>
          </c:tx>
          <c:spPr>
            <a:solidFill>
              <a:schemeClr val="accent3"/>
            </a:solidFill>
          </c:spPr>
          <c:cat>
            <c:numRef>
              <c:f>Comparison!$C$1:$E$1</c:f>
              <c:numCache>
                <c:formatCode>General</c:formatCode>
                <c:ptCount val="3"/>
                <c:pt idx="0">
                  <c:v>2024</c:v>
                </c:pt>
                <c:pt idx="1">
                  <c:v>2030</c:v>
                </c:pt>
                <c:pt idx="2">
                  <c:v>2040</c:v>
                </c:pt>
              </c:numCache>
            </c:numRef>
          </c:cat>
          <c:val>
            <c:numRef>
              <c:f>Comparison!$C$8:$E$8</c:f>
              <c:numCache>
                <c:formatCode>0.00</c:formatCode>
                <c:ptCount val="3"/>
                <c:pt idx="0">
                  <c:v>103.10919528575667</c:v>
                </c:pt>
                <c:pt idx="1">
                  <c:v>98.073509046894259</c:v>
                </c:pt>
                <c:pt idx="2">
                  <c:v>105.67993523845831</c:v>
                </c:pt>
              </c:numCache>
            </c:numRef>
          </c:val>
        </c:ser>
        <c:gapWidth val="167"/>
        <c:axId val="65047936"/>
        <c:axId val="65057920"/>
      </c:barChart>
      <c:catAx>
        <c:axId val="65047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5057920"/>
        <c:crosses val="autoZero"/>
        <c:auto val="1"/>
        <c:lblAlgn val="ctr"/>
        <c:lblOffset val="100"/>
      </c:catAx>
      <c:valAx>
        <c:axId val="65057920"/>
        <c:scaling>
          <c:orientation val="minMax"/>
          <c:min val="94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Emissions (tons per day)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50479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Comparison!$A$7</c:f>
              <c:strCache>
                <c:ptCount val="1"/>
                <c:pt idx="0">
                  <c:v>PM Sum</c:v>
                </c:pt>
              </c:strCache>
            </c:strRef>
          </c:tx>
          <c:cat>
            <c:numRef>
              <c:f>Comparison!$C$1:$E$1</c:f>
              <c:numCache>
                <c:formatCode>General</c:formatCode>
                <c:ptCount val="3"/>
                <c:pt idx="0">
                  <c:v>2024</c:v>
                </c:pt>
                <c:pt idx="1">
                  <c:v>2030</c:v>
                </c:pt>
                <c:pt idx="2">
                  <c:v>2040</c:v>
                </c:pt>
              </c:numCache>
            </c:numRef>
          </c:cat>
          <c:val>
            <c:numRef>
              <c:f>Comparison!$C$7:$E$7</c:f>
              <c:numCache>
                <c:formatCode>0.00</c:formatCode>
                <c:ptCount val="3"/>
                <c:pt idx="0">
                  <c:v>4.8019402637574835</c:v>
                </c:pt>
                <c:pt idx="1">
                  <c:v>4.9173854108668396</c:v>
                </c:pt>
                <c:pt idx="2">
                  <c:v>5.6677682132190075</c:v>
                </c:pt>
              </c:numCache>
            </c:numRef>
          </c:val>
        </c:ser>
        <c:axId val="65115648"/>
        <c:axId val="65117184"/>
      </c:barChart>
      <c:catAx>
        <c:axId val="651156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65117184"/>
        <c:crosses val="autoZero"/>
        <c:auto val="1"/>
        <c:lblAlgn val="ctr"/>
        <c:lblOffset val="100"/>
      </c:catAx>
      <c:valAx>
        <c:axId val="651171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Emissions (tons per day)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5115648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39721" y="8689247"/>
            <a:ext cx="1795198" cy="2430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88062" tIns="44029" rIns="88062" bIns="44029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 dirty="0"/>
              <a:t>Page </a:t>
            </a:r>
            <a:fld id="{31BE7F25-6A78-4DD3-887A-1E16C61B9CA4}" type="slidenum">
              <a:rPr lang="en-US" sz="1000"/>
              <a:pPr algn="r">
                <a:spcBef>
                  <a:spcPct val="50000"/>
                </a:spcBef>
              </a:pPr>
              <a:t>‹#›</a:t>
            </a:fld>
            <a:endParaRPr lang="en-US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4"/>
            <a:ext cx="3038145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defTabSz="924945">
              <a:defRPr sz="1100" b="0">
                <a:latin typeface="Verdana" pitchFamily="34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258" y="4"/>
            <a:ext cx="3038144" cy="46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4945">
              <a:defRPr sz="1100" b="0">
                <a:latin typeface="Verdana" pitchFamily="34" charset="0"/>
              </a:defRPr>
            </a:lvl1pPr>
          </a:lstStyle>
          <a:p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638" y="4416102"/>
            <a:ext cx="5139135" cy="418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0659"/>
            <a:ext cx="3038145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defTabSz="924945">
              <a:defRPr sz="1100" b="0">
                <a:latin typeface="Verdana" pitchFamily="34" charset="0"/>
              </a:defRPr>
            </a:lvl1pPr>
          </a:lstStyle>
          <a:p>
            <a:endParaRPr lang="en-US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258" y="8830659"/>
            <a:ext cx="3038144" cy="4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4945">
              <a:defRPr sz="1100" b="0">
                <a:latin typeface="Verdana" pitchFamily="34" charset="0"/>
              </a:defRPr>
            </a:lvl1pPr>
          </a:lstStyle>
          <a:p>
            <a:fld id="{9865984A-F16F-48EA-84AB-532F805CEF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544647" y="308959"/>
            <a:ext cx="6076288" cy="37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481" tIns="46241" rIns="92481" bIns="46241">
            <a:spAutoFit/>
          </a:bodyPr>
          <a:lstStyle/>
          <a:p>
            <a:pPr defTabSz="924945">
              <a:tabLst>
                <a:tab pos="5728535" algn="r"/>
              </a:tabLst>
            </a:pPr>
            <a:r>
              <a:rPr lang="en-US" sz="1000" dirty="0">
                <a:latin typeface="Verdana" pitchFamily="34" charset="0"/>
              </a:rPr>
              <a:t>ARC Briefing, 2/7/02, 10:15 AM	ARC #1</a:t>
            </a:r>
          </a:p>
          <a:p>
            <a:pPr defTabSz="924945">
              <a:tabLst>
                <a:tab pos="5728535" algn="r"/>
              </a:tabLst>
            </a:pPr>
            <a:r>
              <a:rPr lang="en-US" sz="800" b="0" dirty="0">
                <a:latin typeface="Verdana" pitchFamily="34" charset="0"/>
              </a:rPr>
              <a:t>ARC/GRTA Board Retreat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5984A-F16F-48EA-84AB-532F805CEF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10/16/2009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5018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Maintenance Plan  Update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2008 13-county Travel Model Change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713346" y="1609437"/>
          <a:ext cx="5486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Increase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287.38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tons (3%)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127.98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1 ton (0.5%)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400" y="5163146"/>
            <a:ext cx="8128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</a:p>
          <a:p>
            <a:r>
              <a:rPr lang="en-US" sz="1100" b="0" dirty="0" smtClean="0">
                <a:latin typeface="+mn-lt"/>
              </a:rPr>
              <a:t>*Worst case scenario reflects a 10% Increase in VMT, 1 million increase in population (reflected in source type population) and an average fleet 2 years older than the current distribution.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Safety Margins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-1" y="1300687"/>
          <a:ext cx="9144000" cy="165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7666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2024 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2040 Tons/Day (% above 2024)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2040 Worst Case (% above 2024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Required</a:t>
                      </a:r>
                      <a:r>
                        <a:rPr lang="en-US" baseline="0" dirty="0" smtClean="0"/>
                        <a:t> Safety Margin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99.40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103.42 (4%)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126.24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smtClean="0"/>
                        <a:t>27%)*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– </a:t>
                      </a:r>
                      <a:r>
                        <a:rPr lang="en-US" baseline="0" dirty="0" smtClean="0"/>
                        <a:t>27 </a:t>
                      </a:r>
                      <a:r>
                        <a:rPr lang="en-US" baseline="0" dirty="0" smtClean="0"/>
                        <a:t>%</a:t>
                      </a:r>
                      <a:endParaRPr lang="en-US" dirty="0"/>
                    </a:p>
                  </a:txBody>
                  <a:tcPr anchor="ctr"/>
                </a:tc>
              </a:tr>
              <a:tr h="4441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62.51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70.97 (14%)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91.65 (47%)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 – 47 %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0" y="3238279"/>
          <a:ext cx="9144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2024 Tons/Year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2040 Tons/Day (% above 2024)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2040 Worst Case</a:t>
                      </a:r>
                    </a:p>
                    <a:p>
                      <a:pPr algn="ctr"/>
                      <a:r>
                        <a:rPr lang="en-US" dirty="0" smtClean="0"/>
                        <a:t>(%above</a:t>
                      </a:r>
                      <a:r>
                        <a:rPr lang="en-US" baseline="0" dirty="0" smtClean="0"/>
                        <a:t> 2024)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Required</a:t>
                      </a:r>
                      <a:r>
                        <a:rPr lang="en-US" baseline="0" dirty="0" smtClean="0"/>
                        <a:t> Safety Margin</a:t>
                      </a:r>
                      <a:endParaRPr lang="en-US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35,261.38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36,140.52 (3%)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44,429.34 (26%)*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smtClean="0"/>
                        <a:t>– </a:t>
                      </a:r>
                      <a:r>
                        <a:rPr lang="en-US" smtClean="0"/>
                        <a:t>26 </a:t>
                      </a:r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1,642.17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1,938.27 (18%)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2,281.15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(39%)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 – 39 %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400" y="5343820"/>
            <a:ext cx="812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*NOx worst case includes a 3% increase due to shift in travel model as well as the worst case inputs.</a:t>
            </a:r>
          </a:p>
          <a:p>
            <a:r>
              <a:rPr lang="en-US" sz="1100" b="0" dirty="0" smtClean="0">
                <a:latin typeface="+mn-lt"/>
              </a:rPr>
              <a:t>*PM </a:t>
            </a:r>
            <a:r>
              <a:rPr lang="en-US" sz="1100" b="0" dirty="0" smtClean="0">
                <a:latin typeface="+mn-lt"/>
              </a:rPr>
              <a:t>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80109" y="6328641"/>
            <a:ext cx="2133600" cy="365125"/>
          </a:xfrm>
        </p:spPr>
        <p:txBody>
          <a:bodyPr/>
          <a:lstStyle/>
          <a:p>
            <a:pPr algn="ctr"/>
            <a:fld id="{1EADAA4A-1409-4F0C-BA9D-0C0B98A77EE4}" type="slidenum">
              <a:rPr lang="en-US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pPr algn="ctr"/>
              <a:t>2</a:t>
            </a:fld>
            <a:endParaRPr lang="en-US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2002 MOVES Runs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1699498" y="3202653"/>
          <a:ext cx="5486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Tons/Year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187,148.53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5,955.67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5,687.75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06400" y="5477170"/>
            <a:ext cx="812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  <a:endParaRPr lang="en-US" sz="1100" b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2008 MOVES Runs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713346" y="1609437"/>
          <a:ext cx="5486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363.99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165.48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1699498" y="3202653"/>
          <a:ext cx="5486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Tons/Year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128,944.64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4,661.88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725.14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06400" y="5477170"/>
            <a:ext cx="812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2024 MOVES Runs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713346" y="1609437"/>
          <a:ext cx="5486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99.40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62.51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1699498" y="3202653"/>
          <a:ext cx="5486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Tons/Year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35,261.38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1,642.17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469.08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400" y="5477170"/>
            <a:ext cx="812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2040 MOVES Runs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713346" y="1609437"/>
          <a:ext cx="5486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103.42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70.97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1699498" y="3202653"/>
          <a:ext cx="5486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Tons/Year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36,140.52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1,938.27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400" y="5477170"/>
            <a:ext cx="8128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Ozone Precursor Emissions to 2040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203200" y="1117599"/>
          <a:ext cx="8703482" cy="49322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rot="16200000" flipV="1">
            <a:off x="8114144" y="3514437"/>
            <a:ext cx="738912" cy="9236"/>
          </a:xfrm>
          <a:prstGeom prst="straightConnector1">
            <a:avLst/>
          </a:prstGeom>
          <a:ln w="9525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18402" y="3325090"/>
            <a:ext cx="794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14%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7389089" y="1579419"/>
            <a:ext cx="738912" cy="9236"/>
          </a:xfrm>
          <a:prstGeom prst="straightConnector1">
            <a:avLst/>
          </a:prstGeom>
          <a:ln w="9525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90327" y="1390072"/>
            <a:ext cx="697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4%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PM</a:t>
            </a:r>
            <a:r>
              <a:rPr lang="en-US" sz="3600" baseline="-25000" dirty="0" smtClean="0">
                <a:solidFill>
                  <a:srgbClr val="888888"/>
                </a:solidFill>
              </a:rPr>
              <a:t>2.5</a:t>
            </a:r>
            <a:r>
              <a:rPr lang="en-US" sz="3600" dirty="0" smtClean="0">
                <a:solidFill>
                  <a:srgbClr val="888888"/>
                </a:solidFill>
              </a:rPr>
              <a:t> NO</a:t>
            </a:r>
            <a:r>
              <a:rPr lang="en-US" sz="3600" baseline="-25000" dirty="0" smtClean="0">
                <a:solidFill>
                  <a:srgbClr val="888888"/>
                </a:solidFill>
              </a:rPr>
              <a:t>x</a:t>
            </a:r>
            <a:r>
              <a:rPr lang="en-US" sz="3600" dirty="0" smtClean="0">
                <a:solidFill>
                  <a:srgbClr val="888888"/>
                </a:solidFill>
              </a:rPr>
              <a:t> Emissions to 2040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201168" y="1115568"/>
          <a:ext cx="8705088" cy="4928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16200000" flipV="1">
            <a:off x="6368471" y="2332183"/>
            <a:ext cx="738912" cy="9236"/>
          </a:xfrm>
          <a:prstGeom prst="straightConnector1">
            <a:avLst/>
          </a:prstGeom>
          <a:ln w="9525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892800" y="2142836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3%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PM</a:t>
            </a:r>
            <a:r>
              <a:rPr lang="en-US" sz="3600" baseline="-25000" dirty="0" smtClean="0">
                <a:solidFill>
                  <a:srgbClr val="888888"/>
                </a:solidFill>
              </a:rPr>
              <a:t>2.5</a:t>
            </a:r>
            <a:r>
              <a:rPr lang="en-US" sz="3600" dirty="0" smtClean="0">
                <a:solidFill>
                  <a:srgbClr val="888888"/>
                </a:solidFill>
              </a:rPr>
              <a:t> Emissions to 2040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201168" y="1115568"/>
          <a:ext cx="8705088" cy="4928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rot="16200000" flipV="1">
            <a:off x="5624947" y="2780143"/>
            <a:ext cx="2235200" cy="3"/>
          </a:xfrm>
          <a:prstGeom prst="straightConnector1">
            <a:avLst/>
          </a:prstGeom>
          <a:ln w="95250"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38982" y="2392218"/>
            <a:ext cx="794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18%</a:t>
            </a:r>
            <a:endParaRPr lang="en-US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DAA4A-1409-4F0C-BA9D-0C0B98A77EE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888888"/>
                </a:solidFill>
              </a:rPr>
              <a:t>2040 Worst Case Scenario MOVES Runs</a:t>
            </a:r>
            <a:endParaRPr lang="en-US" sz="3600" dirty="0">
              <a:solidFill>
                <a:srgbClr val="888888"/>
              </a:solidFill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1713346" y="1609437"/>
          <a:ext cx="54864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Ozone</a:t>
                      </a:r>
                      <a:r>
                        <a:rPr lang="en-US" baseline="0" dirty="0" smtClean="0"/>
                        <a:t> 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Tons/Day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Increase from 2040 Base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123.75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91.65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/>
          </p:cNvGraphicFramePr>
          <p:nvPr/>
        </p:nvGraphicFramePr>
        <p:xfrm>
          <a:off x="1699498" y="3202653"/>
          <a:ext cx="54864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 </a:t>
                      </a:r>
                      <a:r>
                        <a:rPr lang="en-US" dirty="0" smtClean="0"/>
                        <a:t>Precursor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Tons/Year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Increase from 2040 Base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NOx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43,198.15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PM</a:t>
                      </a:r>
                      <a:r>
                        <a:rPr lang="en-US" baseline="-25000" dirty="0" smtClean="0"/>
                        <a:t>2.5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2,281.15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18%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6400" y="5163146"/>
            <a:ext cx="8128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0" dirty="0" smtClean="0">
                <a:latin typeface="+mn-lt"/>
              </a:rPr>
              <a:t>*PM Precursor includes all 20 counties and the partial Putnam County nonattainment area.</a:t>
            </a:r>
          </a:p>
          <a:p>
            <a:r>
              <a:rPr lang="en-US" sz="1100" b="0" dirty="0" smtClean="0">
                <a:latin typeface="+mn-lt"/>
              </a:rPr>
              <a:t>*Annual values are derived from daily weekday travel demand model data multiplied by 341.9809 using the MOVES urban weekend adjustment factor</a:t>
            </a:r>
          </a:p>
          <a:p>
            <a:r>
              <a:rPr lang="en-US" sz="1100" b="0" dirty="0" smtClean="0">
                <a:latin typeface="+mn-lt"/>
              </a:rPr>
              <a:t>*Worst case scenario reflects a 10% Increase in VMT, 1 million increase in population (reflected in source type population) and an average fleet 2 years older than the current distribution.</a:t>
            </a:r>
            <a:endParaRPr lang="en-US" sz="1100" b="0" dirty="0">
              <a:latin typeface="+mn-lt"/>
            </a:endParaRPr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180109" y="632864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EADAA4A-1409-4F0C-BA9D-0C0B98A77EE4}" type="slidenum">
              <a:rPr kumimoji="0" lang="en-US" sz="1200" b="1" i="0" u="none" strike="noStrike" kern="1200" cap="none" spc="0" normalizeH="0" baseline="0" noProof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1" i="0" u="none" strike="noStrike" kern="1200" cap="none" spc="0" normalizeH="0" baseline="0" noProof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25375</TotalTime>
  <Words>655</Words>
  <Application>Microsoft Office PowerPoint</Application>
  <PresentationFormat>On-screen Show (4:3)</PresentationFormat>
  <Paragraphs>171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Maintenance Plan  Update</vt:lpstr>
      <vt:lpstr>2002 MOVES Runs</vt:lpstr>
      <vt:lpstr>2008 MOVES Runs</vt:lpstr>
      <vt:lpstr>2024 MOVES Runs</vt:lpstr>
      <vt:lpstr>2040 MOVES Runs</vt:lpstr>
      <vt:lpstr>Ozone Precursor Emissions to 2040</vt:lpstr>
      <vt:lpstr>PM2.5 NOx Emissions to 2040</vt:lpstr>
      <vt:lpstr>PM2.5 Emissions to 2040</vt:lpstr>
      <vt:lpstr>2040 Worst Case Scenario MOVES Runs</vt:lpstr>
      <vt:lpstr>2008 13-county Travel Model Change</vt:lpstr>
      <vt:lpstr>Safety Margins</vt:lpstr>
    </vt:vector>
  </TitlesOfParts>
  <Company>ARC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Non-Vehicle Accessibility in the Atlanta Region</dc:title>
  <dc:creator>David D'Onofrio</dc:creator>
  <cp:lastModifiedBy>DavidDO</cp:lastModifiedBy>
  <cp:revision>916</cp:revision>
  <dcterms:created xsi:type="dcterms:W3CDTF">2010-04-08T18:55:38Z</dcterms:created>
  <dcterms:modified xsi:type="dcterms:W3CDTF">2011-10-06T20:13:42Z</dcterms:modified>
</cp:coreProperties>
</file>